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 id="259" r:id="rId4"/>
    <p:sldId id="258" r:id="rId5"/>
    <p:sldId id="260" r:id="rId6"/>
    <p:sldId id="261" r:id="rId7"/>
    <p:sldId id="263" r:id="rId8"/>
    <p:sldId id="262" r:id="rId9"/>
    <p:sldId id="264" r:id="rId10"/>
    <p:sldId id="266"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3"/>
    <p:restoredTop sz="96327"/>
  </p:normalViewPr>
  <p:slideViewPr>
    <p:cSldViewPr snapToGrid="0" snapToObjects="1">
      <p:cViewPr varScale="1">
        <p:scale>
          <a:sx n="88" d="100"/>
          <a:sy n="88" d="100"/>
        </p:scale>
        <p:origin x="176" y="6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oawood/Downloads/Grading%20Options%20Unit%201%20(Respons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oawood/Downloads/Grading%20Options%20Unit%201%20(Respons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oawood/Downloads/Grading%20Options%20Unit%201%20(Respons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'Form Responses 1'!$B$30</c:f>
              <c:strCache>
                <c:ptCount val="1"/>
                <c:pt idx="0">
                  <c:v>Maximum Flexibility</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'Form Responses 1'!$C$29:$E$29</c:f>
              <c:strCache>
                <c:ptCount val="3"/>
                <c:pt idx="0">
                  <c:v>Unit 1</c:v>
                </c:pt>
                <c:pt idx="1">
                  <c:v>Unit 2</c:v>
                </c:pt>
                <c:pt idx="2">
                  <c:v>Unit 3</c:v>
                </c:pt>
              </c:strCache>
            </c:strRef>
          </c:cat>
          <c:val>
            <c:numRef>
              <c:f>'Form Responses 1'!$C$30:$E$30</c:f>
              <c:numCache>
                <c:formatCode>General</c:formatCode>
                <c:ptCount val="3"/>
                <c:pt idx="0">
                  <c:v>16</c:v>
                </c:pt>
                <c:pt idx="1">
                  <c:v>17</c:v>
                </c:pt>
                <c:pt idx="2">
                  <c:v>19</c:v>
                </c:pt>
              </c:numCache>
            </c:numRef>
          </c:val>
          <c:extLst>
            <c:ext xmlns:c16="http://schemas.microsoft.com/office/drawing/2014/chart" uri="{C3380CC4-5D6E-409C-BE32-E72D297353CC}">
              <c16:uniqueId val="{00000000-4343-EA4F-AD70-CE128B5BDF53}"/>
            </c:ext>
          </c:extLst>
        </c:ser>
        <c:ser>
          <c:idx val="1"/>
          <c:order val="1"/>
          <c:tx>
            <c:strRef>
              <c:f>'Form Responses 1'!$B$31</c:f>
              <c:strCache>
                <c:ptCount val="1"/>
                <c:pt idx="0">
                  <c:v>Structure &amp; Accountability</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'Form Responses 1'!$C$29:$E$29</c:f>
              <c:strCache>
                <c:ptCount val="3"/>
                <c:pt idx="0">
                  <c:v>Unit 1</c:v>
                </c:pt>
                <c:pt idx="1">
                  <c:v>Unit 2</c:v>
                </c:pt>
                <c:pt idx="2">
                  <c:v>Unit 3</c:v>
                </c:pt>
              </c:strCache>
            </c:strRef>
          </c:cat>
          <c:val>
            <c:numRef>
              <c:f>'Form Responses 1'!$C$31:$E$31</c:f>
              <c:numCache>
                <c:formatCode>General</c:formatCode>
                <c:ptCount val="3"/>
                <c:pt idx="0">
                  <c:v>10</c:v>
                </c:pt>
                <c:pt idx="1">
                  <c:v>7</c:v>
                </c:pt>
                <c:pt idx="2">
                  <c:v>2</c:v>
                </c:pt>
              </c:numCache>
            </c:numRef>
          </c:val>
          <c:extLst>
            <c:ext xmlns:c16="http://schemas.microsoft.com/office/drawing/2014/chart" uri="{C3380CC4-5D6E-409C-BE32-E72D297353CC}">
              <c16:uniqueId val="{00000001-4343-EA4F-AD70-CE128B5BDF53}"/>
            </c:ext>
          </c:extLst>
        </c:ser>
        <c:ser>
          <c:idx val="2"/>
          <c:order val="2"/>
          <c:tx>
            <c:strRef>
              <c:f>'Form Responses 1'!$B$32</c:f>
              <c:strCache>
                <c:ptCount val="1"/>
                <c:pt idx="0">
                  <c:v>No Response</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'Form Responses 1'!$C$29:$E$29</c:f>
              <c:strCache>
                <c:ptCount val="3"/>
                <c:pt idx="0">
                  <c:v>Unit 1</c:v>
                </c:pt>
                <c:pt idx="1">
                  <c:v>Unit 2</c:v>
                </c:pt>
                <c:pt idx="2">
                  <c:v>Unit 3</c:v>
                </c:pt>
              </c:strCache>
            </c:strRef>
          </c:cat>
          <c:val>
            <c:numRef>
              <c:f>'Form Responses 1'!$C$32:$E$32</c:f>
              <c:numCache>
                <c:formatCode>General</c:formatCode>
                <c:ptCount val="3"/>
                <c:pt idx="0">
                  <c:v>1</c:v>
                </c:pt>
                <c:pt idx="1">
                  <c:v>3</c:v>
                </c:pt>
                <c:pt idx="2">
                  <c:v>6</c:v>
                </c:pt>
              </c:numCache>
            </c:numRef>
          </c:val>
          <c:extLst>
            <c:ext xmlns:c16="http://schemas.microsoft.com/office/drawing/2014/chart" uri="{C3380CC4-5D6E-409C-BE32-E72D297353CC}">
              <c16:uniqueId val="{00000002-4343-EA4F-AD70-CE128B5BDF53}"/>
            </c:ext>
          </c:extLst>
        </c:ser>
        <c:dLbls>
          <c:dLblPos val="ctr"/>
          <c:showLegendKey val="0"/>
          <c:showVal val="1"/>
          <c:showCatName val="0"/>
          <c:showSerName val="0"/>
          <c:showPercent val="0"/>
          <c:showBubbleSize val="0"/>
        </c:dLbls>
        <c:gapWidth val="150"/>
        <c:overlap val="100"/>
        <c:axId val="1500139103"/>
        <c:axId val="1499730495"/>
      </c:barChart>
      <c:catAx>
        <c:axId val="1500139103"/>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499730495"/>
        <c:crosses val="autoZero"/>
        <c:auto val="1"/>
        <c:lblAlgn val="ctr"/>
        <c:lblOffset val="100"/>
        <c:noMultiLvlLbl val="0"/>
      </c:catAx>
      <c:valAx>
        <c:axId val="1499730495"/>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00139103"/>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'Form Responses 1'!$H$11:$H$16</c:f>
              <c:strCache>
                <c:ptCount val="6"/>
                <c:pt idx="0">
                  <c:v>A</c:v>
                </c:pt>
                <c:pt idx="1">
                  <c:v>B</c:v>
                </c:pt>
                <c:pt idx="2">
                  <c:v>C</c:v>
                </c:pt>
                <c:pt idx="3">
                  <c:v>D</c:v>
                </c:pt>
                <c:pt idx="4">
                  <c:v>F</c:v>
                </c:pt>
                <c:pt idx="5">
                  <c:v>W</c:v>
                </c:pt>
              </c:strCache>
            </c:strRef>
          </c:cat>
          <c:val>
            <c:numRef>
              <c:f>'Form Responses 1'!$I$11:$I$16</c:f>
              <c:numCache>
                <c:formatCode>General</c:formatCode>
                <c:ptCount val="6"/>
                <c:pt idx="0">
                  <c:v>13</c:v>
                </c:pt>
                <c:pt idx="1">
                  <c:v>2</c:v>
                </c:pt>
                <c:pt idx="2">
                  <c:v>2</c:v>
                </c:pt>
                <c:pt idx="3">
                  <c:v>0</c:v>
                </c:pt>
                <c:pt idx="4">
                  <c:v>5</c:v>
                </c:pt>
                <c:pt idx="5">
                  <c:v>5</c:v>
                </c:pt>
              </c:numCache>
            </c:numRef>
          </c:val>
          <c:extLst>
            <c:ext xmlns:c16="http://schemas.microsoft.com/office/drawing/2014/chart" uri="{C3380CC4-5D6E-409C-BE32-E72D297353CC}">
              <c16:uniqueId val="{00000000-4145-F04A-A87B-6DDE06610E60}"/>
            </c:ext>
          </c:extLst>
        </c:ser>
        <c:dLbls>
          <c:showLegendKey val="0"/>
          <c:showVal val="0"/>
          <c:showCatName val="0"/>
          <c:showSerName val="0"/>
          <c:showPercent val="0"/>
          <c:showBubbleSize val="0"/>
        </c:dLbls>
        <c:gapWidth val="182"/>
        <c:axId val="1731903247"/>
        <c:axId val="1731663535"/>
      </c:barChart>
      <c:catAx>
        <c:axId val="1731903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1663535"/>
        <c:crosses val="autoZero"/>
        <c:auto val="1"/>
        <c:lblAlgn val="ctr"/>
        <c:lblOffset val="100"/>
        <c:noMultiLvlLbl val="0"/>
      </c:catAx>
      <c:valAx>
        <c:axId val="1731663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19032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a:ln>
              <a:noFill/>
            </a:ln>
            <a:effectLst/>
          </c:spPr>
          <c:invertIfNegative val="0"/>
          <c:cat>
            <c:strRef>
              <c:f>'Form Responses 1'!$H$22:$H$27</c:f>
              <c:strCache>
                <c:ptCount val="6"/>
                <c:pt idx="0">
                  <c:v>A</c:v>
                </c:pt>
                <c:pt idx="1">
                  <c:v>B</c:v>
                </c:pt>
                <c:pt idx="2">
                  <c:v>C</c:v>
                </c:pt>
                <c:pt idx="3">
                  <c:v>D</c:v>
                </c:pt>
                <c:pt idx="4">
                  <c:v>F</c:v>
                </c:pt>
                <c:pt idx="5">
                  <c:v>W</c:v>
                </c:pt>
              </c:strCache>
            </c:strRef>
          </c:cat>
          <c:val>
            <c:numRef>
              <c:f>'Form Responses 1'!$I$22:$I$27</c:f>
              <c:numCache>
                <c:formatCode>General</c:formatCode>
                <c:ptCount val="6"/>
                <c:pt idx="0">
                  <c:v>11</c:v>
                </c:pt>
                <c:pt idx="1">
                  <c:v>8</c:v>
                </c:pt>
                <c:pt idx="2">
                  <c:v>1</c:v>
                </c:pt>
                <c:pt idx="3">
                  <c:v>3</c:v>
                </c:pt>
                <c:pt idx="4">
                  <c:v>4</c:v>
                </c:pt>
                <c:pt idx="5">
                  <c:v>0</c:v>
                </c:pt>
              </c:numCache>
            </c:numRef>
          </c:val>
          <c:extLst>
            <c:ext xmlns:c16="http://schemas.microsoft.com/office/drawing/2014/chart" uri="{C3380CC4-5D6E-409C-BE32-E72D297353CC}">
              <c16:uniqueId val="{00000000-E399-6947-92D8-579BD13DB108}"/>
            </c:ext>
          </c:extLst>
        </c:ser>
        <c:dLbls>
          <c:showLegendKey val="0"/>
          <c:showVal val="0"/>
          <c:showCatName val="0"/>
          <c:showSerName val="0"/>
          <c:showPercent val="0"/>
          <c:showBubbleSize val="0"/>
        </c:dLbls>
        <c:gapWidth val="219"/>
        <c:overlap val="-27"/>
        <c:axId val="1910041167"/>
        <c:axId val="1499843807"/>
      </c:barChart>
      <c:catAx>
        <c:axId val="1910041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9843807"/>
        <c:crosses val="autoZero"/>
        <c:auto val="1"/>
        <c:lblAlgn val="ctr"/>
        <c:lblOffset val="100"/>
        <c:noMultiLvlLbl val="0"/>
      </c:catAx>
      <c:valAx>
        <c:axId val="14998438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00411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2322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2715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9155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774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9498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5989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3648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701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302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14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2500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3819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060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037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949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975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5/6/21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72656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B8EAD-DB9C-334A-888B-0C6B2B708E93}"/>
              </a:ext>
            </a:extLst>
          </p:cNvPr>
          <p:cNvSpPr>
            <a:spLocks noGrp="1"/>
          </p:cNvSpPr>
          <p:nvPr>
            <p:ph type="ctrTitle"/>
          </p:nvPr>
        </p:nvSpPr>
        <p:spPr>
          <a:xfrm>
            <a:off x="2445026" y="2514600"/>
            <a:ext cx="9322903" cy="2262781"/>
          </a:xfrm>
        </p:spPr>
        <p:txBody>
          <a:bodyPr>
            <a:noAutofit/>
          </a:bodyPr>
          <a:lstStyle/>
          <a:p>
            <a:r>
              <a:rPr lang="en-US" sz="4000" dirty="0"/>
              <a:t>Choose Your Own Grading Schema: </a:t>
            </a:r>
            <a:br>
              <a:rPr lang="en-US" sz="4000" dirty="0"/>
            </a:br>
            <a:r>
              <a:rPr lang="en-US" sz="4000" dirty="0"/>
              <a:t>An Online Learning Experiment</a:t>
            </a:r>
          </a:p>
        </p:txBody>
      </p:sp>
      <p:sp>
        <p:nvSpPr>
          <p:cNvPr id="3" name="Subtitle 2">
            <a:extLst>
              <a:ext uri="{FF2B5EF4-FFF2-40B4-BE49-F238E27FC236}">
                <a16:creationId xmlns:a16="http://schemas.microsoft.com/office/drawing/2014/main" id="{BA46CD66-8B66-364E-95B1-EA8E77EB594D}"/>
              </a:ext>
            </a:extLst>
          </p:cNvPr>
          <p:cNvSpPr>
            <a:spLocks noGrp="1"/>
          </p:cNvSpPr>
          <p:nvPr>
            <p:ph type="subTitle" idx="1"/>
          </p:nvPr>
        </p:nvSpPr>
        <p:spPr>
          <a:xfrm>
            <a:off x="2589213" y="4777379"/>
            <a:ext cx="8915399" cy="1285491"/>
          </a:xfrm>
        </p:spPr>
        <p:txBody>
          <a:bodyPr>
            <a:normAutofit fontScale="85000" lnSpcReduction="20000"/>
          </a:bodyPr>
          <a:lstStyle/>
          <a:p>
            <a:r>
              <a:rPr lang="en-US" dirty="0"/>
              <a:t>Olivia Wood</a:t>
            </a:r>
          </a:p>
          <a:p>
            <a:r>
              <a:rPr lang="en-US" dirty="0"/>
              <a:t>PhD Candidate in English, CUNY Graduate Center</a:t>
            </a:r>
          </a:p>
          <a:p>
            <a:r>
              <a:rPr lang="en-US" dirty="0"/>
              <a:t>Graduate Teaching Fellow, John Jay College of Criminal Justice</a:t>
            </a:r>
          </a:p>
          <a:p>
            <a:r>
              <a:rPr lang="en-US" dirty="0"/>
              <a:t>Digital Pedagogy Fellow, City Tech </a:t>
            </a:r>
            <a:r>
              <a:rPr lang="en-US" dirty="0" err="1"/>
              <a:t>OpenLab</a:t>
            </a:r>
            <a:endParaRPr lang="en-US" dirty="0"/>
          </a:p>
        </p:txBody>
      </p:sp>
    </p:spTree>
    <p:extLst>
      <p:ext uri="{BB962C8B-B14F-4D97-AF65-F5344CB8AC3E}">
        <p14:creationId xmlns:p14="http://schemas.microsoft.com/office/powerpoint/2010/main" val="1323681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810BB-0026-4D40-AB8A-7CF4AE1CF23B}"/>
              </a:ext>
            </a:extLst>
          </p:cNvPr>
          <p:cNvSpPr>
            <a:spLocks noGrp="1"/>
          </p:cNvSpPr>
          <p:nvPr>
            <p:ph type="title"/>
          </p:nvPr>
        </p:nvSpPr>
        <p:spPr/>
        <p:txBody>
          <a:bodyPr/>
          <a:lstStyle/>
          <a:p>
            <a:r>
              <a:rPr lang="en-US" dirty="0"/>
              <a:t>Quotes from Students (cont.)</a:t>
            </a:r>
          </a:p>
        </p:txBody>
      </p:sp>
      <p:sp>
        <p:nvSpPr>
          <p:cNvPr id="3" name="Content Placeholder 2">
            <a:extLst>
              <a:ext uri="{FF2B5EF4-FFF2-40B4-BE49-F238E27FC236}">
                <a16:creationId xmlns:a16="http://schemas.microsoft.com/office/drawing/2014/main" id="{EA1F23F1-D3D0-8143-B54A-A747CB30E52A}"/>
              </a:ext>
            </a:extLst>
          </p:cNvPr>
          <p:cNvSpPr>
            <a:spLocks noGrp="1"/>
          </p:cNvSpPr>
          <p:nvPr>
            <p:ph idx="1"/>
          </p:nvPr>
        </p:nvSpPr>
        <p:spPr>
          <a:xfrm>
            <a:off x="2589212" y="1905000"/>
            <a:ext cx="8915400" cy="4611914"/>
          </a:xfrm>
        </p:spPr>
        <p:txBody>
          <a:bodyPr>
            <a:normAutofit/>
          </a:bodyPr>
          <a:lstStyle/>
          <a:p>
            <a:r>
              <a:rPr lang="en-US" sz="2400" dirty="0"/>
              <a:t>“I think the system of grading plans is perfect. You made sure to think about those other kids (including me) who do not really have the time to join a class. You made sure that although we did not go to class, that we still got credit for our work.”</a:t>
            </a:r>
          </a:p>
          <a:p>
            <a:r>
              <a:rPr lang="en-US" sz="2400" dirty="0"/>
              <a:t>“The ability to chose how we want to be graded is a very rare occurrence to have, so to have this opportunity is amazing considering the current climate we are in… this relaxed system gives me time to breathe, if that makes sense. I just feel as though this grading system is perfect for online school.”</a:t>
            </a:r>
          </a:p>
          <a:p>
            <a:endParaRPr lang="en-US" sz="2400" dirty="0"/>
          </a:p>
        </p:txBody>
      </p:sp>
    </p:spTree>
    <p:extLst>
      <p:ext uri="{BB962C8B-B14F-4D97-AF65-F5344CB8AC3E}">
        <p14:creationId xmlns:p14="http://schemas.microsoft.com/office/powerpoint/2010/main" val="306979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CBA7C-56F6-0F4C-B8E2-AEC1552D03AE}"/>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B62BE52D-0017-8148-AA1A-D81AB7E02B07}"/>
              </a:ext>
            </a:extLst>
          </p:cNvPr>
          <p:cNvSpPr>
            <a:spLocks noGrp="1"/>
          </p:cNvSpPr>
          <p:nvPr>
            <p:ph idx="1"/>
          </p:nvPr>
        </p:nvSpPr>
        <p:spPr>
          <a:xfrm>
            <a:off x="2589212" y="1756229"/>
            <a:ext cx="8915400" cy="4477661"/>
          </a:xfrm>
        </p:spPr>
        <p:txBody>
          <a:bodyPr>
            <a:normAutofit lnSpcReduction="10000"/>
          </a:bodyPr>
          <a:lstStyle/>
          <a:p>
            <a:r>
              <a:rPr lang="en-US" sz="2400" dirty="0"/>
              <a:t>“I wish there was only one grading plan. Having to choose is stressful for me and I wish I didn’t have the option to choose even though it's very…If class were in person, yes two grading options is a great idea because students can be engaged in class either way…However, being online, it’s very hard to focus and I wish you only offered one grading plan so I don’t have to choose.”</a:t>
            </a:r>
          </a:p>
          <a:p>
            <a:r>
              <a:rPr lang="en-US" sz="2400" dirty="0"/>
              <a:t>“There is nothing you should change other than </a:t>
            </a:r>
            <a:r>
              <a:rPr lang="en-US" sz="2400" dirty="0" err="1"/>
              <a:t>kinda</a:t>
            </a:r>
            <a:r>
              <a:rPr lang="en-US" sz="2400" dirty="0"/>
              <a:t> forcing students to attend zoom meetings. If you make it so that if they miss the zoom, they can't really do the assignments. That will guarantee a higher attendance rate for your class.”</a:t>
            </a:r>
          </a:p>
          <a:p>
            <a:pPr marL="0" indent="0">
              <a:buNone/>
            </a:pPr>
            <a:endParaRPr lang="en-US" dirty="0"/>
          </a:p>
        </p:txBody>
      </p:sp>
    </p:spTree>
    <p:extLst>
      <p:ext uri="{BB962C8B-B14F-4D97-AF65-F5344CB8AC3E}">
        <p14:creationId xmlns:p14="http://schemas.microsoft.com/office/powerpoint/2010/main" val="4057877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4914-5814-E445-ADAC-E89D73CCE08F}"/>
              </a:ext>
            </a:extLst>
          </p:cNvPr>
          <p:cNvSpPr>
            <a:spLocks noGrp="1"/>
          </p:cNvSpPr>
          <p:nvPr>
            <p:ph type="title"/>
          </p:nvPr>
        </p:nvSpPr>
        <p:spPr/>
        <p:txBody>
          <a:bodyPr/>
          <a:lstStyle/>
          <a:p>
            <a:r>
              <a:rPr lang="en-US" dirty="0"/>
              <a:t>Reflections</a:t>
            </a:r>
          </a:p>
        </p:txBody>
      </p:sp>
      <p:sp>
        <p:nvSpPr>
          <p:cNvPr id="3" name="Content Placeholder 2">
            <a:extLst>
              <a:ext uri="{FF2B5EF4-FFF2-40B4-BE49-F238E27FC236}">
                <a16:creationId xmlns:a16="http://schemas.microsoft.com/office/drawing/2014/main" id="{16D9516A-0792-4C46-B1C0-123B126B2EC3}"/>
              </a:ext>
            </a:extLst>
          </p:cNvPr>
          <p:cNvSpPr>
            <a:spLocks noGrp="1"/>
          </p:cNvSpPr>
          <p:nvPr>
            <p:ph idx="1"/>
          </p:nvPr>
        </p:nvSpPr>
        <p:spPr/>
        <p:txBody>
          <a:bodyPr>
            <a:normAutofit/>
          </a:bodyPr>
          <a:lstStyle/>
          <a:p>
            <a:r>
              <a:rPr lang="en-US" sz="2400" dirty="0"/>
              <a:t>Definitely plan to continue this system in future semesters</a:t>
            </a:r>
          </a:p>
          <a:p>
            <a:r>
              <a:rPr lang="en-US" sz="2400" dirty="0"/>
              <a:t>Need to rearrange percentage breakdown of total grade for clarity</a:t>
            </a:r>
          </a:p>
          <a:p>
            <a:r>
              <a:rPr lang="en-US" sz="2400" dirty="0"/>
              <a:t>Blackboard doesn’t allow for automatically configuring different grading schema– I have to do it manually</a:t>
            </a:r>
          </a:p>
          <a:p>
            <a:r>
              <a:rPr lang="en-US" sz="2400" dirty="0"/>
              <a:t>Easy to track which students are on which grading plan with only 1 class– would need to figure out how to streamline it if I taught full time</a:t>
            </a:r>
          </a:p>
        </p:txBody>
      </p:sp>
    </p:spTree>
    <p:extLst>
      <p:ext uri="{BB962C8B-B14F-4D97-AF65-F5344CB8AC3E}">
        <p14:creationId xmlns:p14="http://schemas.microsoft.com/office/powerpoint/2010/main" val="363030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5EFDB-DA7E-9849-AC06-EBD7533C342F}"/>
              </a:ext>
            </a:extLst>
          </p:cNvPr>
          <p:cNvSpPr>
            <a:spLocks noGrp="1"/>
          </p:cNvSpPr>
          <p:nvPr>
            <p:ph type="title"/>
          </p:nvPr>
        </p:nvSpPr>
        <p:spPr/>
        <p:txBody>
          <a:bodyPr/>
          <a:lstStyle/>
          <a:p>
            <a:r>
              <a:rPr lang="en-US" dirty="0"/>
              <a:t>Fall 2020</a:t>
            </a:r>
          </a:p>
        </p:txBody>
      </p:sp>
      <p:sp>
        <p:nvSpPr>
          <p:cNvPr id="4" name="Text Placeholder 3">
            <a:extLst>
              <a:ext uri="{FF2B5EF4-FFF2-40B4-BE49-F238E27FC236}">
                <a16:creationId xmlns:a16="http://schemas.microsoft.com/office/drawing/2014/main" id="{3E98D12A-257D-6249-9494-3CCF78A00081}"/>
              </a:ext>
            </a:extLst>
          </p:cNvPr>
          <p:cNvSpPr>
            <a:spLocks noGrp="1"/>
          </p:cNvSpPr>
          <p:nvPr>
            <p:ph type="body" idx="1"/>
          </p:nvPr>
        </p:nvSpPr>
        <p:spPr/>
        <p:txBody>
          <a:bodyPr/>
          <a:lstStyle/>
          <a:p>
            <a:r>
              <a:rPr lang="en-US" dirty="0"/>
              <a:t>Course Policies</a:t>
            </a:r>
          </a:p>
        </p:txBody>
      </p:sp>
      <p:sp>
        <p:nvSpPr>
          <p:cNvPr id="3" name="Content Placeholder 2">
            <a:extLst>
              <a:ext uri="{FF2B5EF4-FFF2-40B4-BE49-F238E27FC236}">
                <a16:creationId xmlns:a16="http://schemas.microsoft.com/office/drawing/2014/main" id="{064AE9E1-961E-C747-909A-FB2D0BB0B768}"/>
              </a:ext>
            </a:extLst>
          </p:cNvPr>
          <p:cNvSpPr>
            <a:spLocks noGrp="1"/>
          </p:cNvSpPr>
          <p:nvPr>
            <p:ph sz="half" idx="2"/>
          </p:nvPr>
        </p:nvSpPr>
        <p:spPr/>
        <p:txBody>
          <a:bodyPr/>
          <a:lstStyle/>
          <a:p>
            <a:endParaRPr lang="en-US" dirty="0"/>
          </a:p>
          <a:p>
            <a:r>
              <a:rPr lang="en-US" dirty="0"/>
              <a:t>Zoom Class = Optional</a:t>
            </a:r>
          </a:p>
          <a:p>
            <a:r>
              <a:rPr lang="en-US" dirty="0"/>
              <a:t>Primarily asynchronous, using CUNY Commons</a:t>
            </a:r>
          </a:p>
          <a:p>
            <a:r>
              <a:rPr lang="en-US" dirty="0"/>
              <a:t>No penalties or cutoffs for late work</a:t>
            </a:r>
          </a:p>
          <a:p>
            <a:r>
              <a:rPr lang="en-US" dirty="0"/>
              <a:t>Can revise assignments as many times as you wish</a:t>
            </a:r>
          </a:p>
        </p:txBody>
      </p:sp>
      <p:sp>
        <p:nvSpPr>
          <p:cNvPr id="5" name="Text Placeholder 4">
            <a:extLst>
              <a:ext uri="{FF2B5EF4-FFF2-40B4-BE49-F238E27FC236}">
                <a16:creationId xmlns:a16="http://schemas.microsoft.com/office/drawing/2014/main" id="{AD0BDD0C-5885-CC4E-BFD7-07318DF1B271}"/>
              </a:ext>
            </a:extLst>
          </p:cNvPr>
          <p:cNvSpPr>
            <a:spLocks noGrp="1"/>
          </p:cNvSpPr>
          <p:nvPr>
            <p:ph type="body" sz="quarter" idx="3"/>
          </p:nvPr>
        </p:nvSpPr>
        <p:spPr/>
        <p:txBody>
          <a:bodyPr/>
          <a:lstStyle/>
          <a:p>
            <a:r>
              <a:rPr lang="en-US" dirty="0"/>
              <a:t>Results</a:t>
            </a:r>
          </a:p>
        </p:txBody>
      </p:sp>
      <p:sp>
        <p:nvSpPr>
          <p:cNvPr id="6" name="Content Placeholder 5">
            <a:extLst>
              <a:ext uri="{FF2B5EF4-FFF2-40B4-BE49-F238E27FC236}">
                <a16:creationId xmlns:a16="http://schemas.microsoft.com/office/drawing/2014/main" id="{6D30BC55-20F8-2C42-90CB-A0134384710F}"/>
              </a:ext>
            </a:extLst>
          </p:cNvPr>
          <p:cNvSpPr>
            <a:spLocks noGrp="1"/>
          </p:cNvSpPr>
          <p:nvPr>
            <p:ph sz="quarter" idx="4"/>
          </p:nvPr>
        </p:nvSpPr>
        <p:spPr/>
        <p:txBody>
          <a:bodyPr/>
          <a:lstStyle/>
          <a:p>
            <a:endParaRPr lang="en-US" dirty="0"/>
          </a:p>
          <a:p>
            <a:r>
              <a:rPr lang="en-US" dirty="0"/>
              <a:t>Attendance at Zoom Class declined over time and became, essentially, office hours</a:t>
            </a:r>
          </a:p>
          <a:p>
            <a:r>
              <a:rPr lang="en-US" dirty="0"/>
              <a:t>Students’ final reflections split about 50/50 in response to these policies</a:t>
            </a:r>
          </a:p>
        </p:txBody>
      </p:sp>
    </p:spTree>
    <p:extLst>
      <p:ext uri="{BB962C8B-B14F-4D97-AF65-F5344CB8AC3E}">
        <p14:creationId xmlns:p14="http://schemas.microsoft.com/office/powerpoint/2010/main" val="4287476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36F06-22B2-8D40-8BC9-01FCAB110EA0}"/>
              </a:ext>
            </a:extLst>
          </p:cNvPr>
          <p:cNvSpPr>
            <a:spLocks noGrp="1"/>
          </p:cNvSpPr>
          <p:nvPr>
            <p:ph type="title"/>
          </p:nvPr>
        </p:nvSpPr>
        <p:spPr/>
        <p:txBody>
          <a:bodyPr/>
          <a:lstStyle/>
          <a:p>
            <a:r>
              <a:rPr lang="en-US" dirty="0"/>
              <a:t>Quotes from Students</a:t>
            </a:r>
          </a:p>
        </p:txBody>
      </p:sp>
      <p:sp>
        <p:nvSpPr>
          <p:cNvPr id="3" name="Content Placeholder 2">
            <a:extLst>
              <a:ext uri="{FF2B5EF4-FFF2-40B4-BE49-F238E27FC236}">
                <a16:creationId xmlns:a16="http://schemas.microsoft.com/office/drawing/2014/main" id="{D13AE847-6551-B244-BF4A-76D7842F5825}"/>
              </a:ext>
            </a:extLst>
          </p:cNvPr>
          <p:cNvSpPr>
            <a:spLocks noGrp="1"/>
          </p:cNvSpPr>
          <p:nvPr>
            <p:ph sz="half" idx="1"/>
          </p:nvPr>
        </p:nvSpPr>
        <p:spPr>
          <a:xfrm>
            <a:off x="1486126" y="1716197"/>
            <a:ext cx="5016274" cy="4517693"/>
          </a:xfrm>
        </p:spPr>
        <p:txBody>
          <a:bodyPr>
            <a:normAutofit fontScale="92500" lnSpcReduction="10000"/>
          </a:bodyPr>
          <a:lstStyle/>
          <a:p>
            <a:r>
              <a:rPr lang="en-US" sz="2000" dirty="0"/>
              <a:t>“[I suggest] to make the zoom meetings/class sessions mandatory. I say this because of my own experience, since it was optional I personally never attended and it made me engage less in the course. Now looking back I regret it, because I think if they were mandatory I would’ve attended, been more engaged, and more on top of my work. I don’t want others to experience the same thing.”</a:t>
            </a:r>
          </a:p>
          <a:p>
            <a:r>
              <a:rPr lang="en-US" sz="2000" dirty="0"/>
              <a:t>“I would prefer meeting on zoom to be mandatory so people are actually motivated to go to the class and not miss out on work or directions”</a:t>
            </a:r>
          </a:p>
        </p:txBody>
      </p:sp>
      <p:sp>
        <p:nvSpPr>
          <p:cNvPr id="4" name="Content Placeholder 3">
            <a:extLst>
              <a:ext uri="{FF2B5EF4-FFF2-40B4-BE49-F238E27FC236}">
                <a16:creationId xmlns:a16="http://schemas.microsoft.com/office/drawing/2014/main" id="{B4D0473C-2C62-034D-89D7-0BC1208F96D1}"/>
              </a:ext>
            </a:extLst>
          </p:cNvPr>
          <p:cNvSpPr>
            <a:spLocks noGrp="1"/>
          </p:cNvSpPr>
          <p:nvPr>
            <p:ph sz="half" idx="2"/>
          </p:nvPr>
        </p:nvSpPr>
        <p:spPr>
          <a:xfrm>
            <a:off x="6846573" y="1777745"/>
            <a:ext cx="4658038" cy="4517692"/>
          </a:xfrm>
        </p:spPr>
        <p:txBody>
          <a:bodyPr>
            <a:normAutofit fontScale="92500" lnSpcReduction="10000"/>
          </a:bodyPr>
          <a:lstStyle/>
          <a:p>
            <a:r>
              <a:rPr lang="en-US" sz="2100" dirty="0"/>
              <a:t>“I think you should do exactly what you did this semester for the rest of them. The way you structured this class for this semester was done very well.”</a:t>
            </a:r>
          </a:p>
          <a:p>
            <a:r>
              <a:rPr lang="en-US" sz="2100" dirty="0"/>
              <a:t>“I feel like you shouldn't change anything…You understand [the] students and sometimes we might be going there physical or emotional problems or mental problems by getting anxiety. </a:t>
            </a:r>
          </a:p>
          <a:p>
            <a:pPr fontAlgn="base"/>
            <a:r>
              <a:rPr lang="en-US" sz="2100" dirty="0"/>
              <a:t>“Thank you Professor Wood for being so lenient and care about how we felt this semester.”</a:t>
            </a:r>
            <a:br>
              <a:rPr lang="en-US" dirty="0"/>
            </a:br>
            <a:br>
              <a:rPr lang="en-US" dirty="0"/>
            </a:br>
            <a:endParaRPr lang="en-US" dirty="0"/>
          </a:p>
        </p:txBody>
      </p:sp>
    </p:spTree>
    <p:extLst>
      <p:ext uri="{BB962C8B-B14F-4D97-AF65-F5344CB8AC3E}">
        <p14:creationId xmlns:p14="http://schemas.microsoft.com/office/powerpoint/2010/main" val="2167561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411A-134D-104E-AD67-4D1958DF1985}"/>
              </a:ext>
            </a:extLst>
          </p:cNvPr>
          <p:cNvSpPr>
            <a:spLocks noGrp="1"/>
          </p:cNvSpPr>
          <p:nvPr>
            <p:ph type="title"/>
          </p:nvPr>
        </p:nvSpPr>
        <p:spPr/>
        <p:txBody>
          <a:bodyPr>
            <a:normAutofit/>
          </a:bodyPr>
          <a:lstStyle/>
          <a:p>
            <a:r>
              <a:rPr lang="en-US" sz="3600" dirty="0"/>
              <a:t>Spring 2021</a:t>
            </a:r>
          </a:p>
        </p:txBody>
      </p:sp>
      <p:pic>
        <p:nvPicPr>
          <p:cNvPr id="8" name="Content Placeholder 7" descr="Text reading the following:&#10;&#10;Grading&#10;We will have 3 units this semester, each focusing on a different genre/style of writing, as well as some additional short assignments at the beginning and end of the semester. &#10;&#10;You have two options for how I will grade you in this course. After each unit, you can choose to switch to the other option for the next unit if you wish.&#10;&#10;Option One: Structure and Accountability&#10;Many students last semester said they wished I’d required attendance, because thought they would have participated more and gotten more out of the class that way. If this sounds like you, you can choose a grading option based around regular participation and completion-based assignments, as well as the writing projects for each unit.&#10;&#10;Option Two: Autonomy and Flexibility&#10;If you would like to prioritize maximum flexibility for your work this semester, you can instead choose to only be graded on the writing projects and reflections for each unit, plus the mini-assignments at the beginning and end of the semester. You will not be required to come to Zoom class (although you are always welcome to come!), or do the participation/completion-based activities.">
            <a:extLst>
              <a:ext uri="{FF2B5EF4-FFF2-40B4-BE49-F238E27FC236}">
                <a16:creationId xmlns:a16="http://schemas.microsoft.com/office/drawing/2014/main" id="{07F8B443-D2A0-4A42-A079-83F0969ADD42}"/>
              </a:ext>
            </a:extLst>
          </p:cNvPr>
          <p:cNvPicPr>
            <a:picLocks noGrp="1" noChangeAspect="1"/>
          </p:cNvPicPr>
          <p:nvPr>
            <p:ph idx="1"/>
          </p:nvPr>
        </p:nvPicPr>
        <p:blipFill>
          <a:blip r:embed="rId2"/>
          <a:stretch>
            <a:fillRect/>
          </a:stretch>
        </p:blipFill>
        <p:spPr>
          <a:xfrm>
            <a:off x="6298300" y="1422400"/>
            <a:ext cx="5181600" cy="4242245"/>
          </a:xfrm>
        </p:spPr>
      </p:pic>
      <p:sp>
        <p:nvSpPr>
          <p:cNvPr id="4" name="Text Placeholder 3">
            <a:extLst>
              <a:ext uri="{FF2B5EF4-FFF2-40B4-BE49-F238E27FC236}">
                <a16:creationId xmlns:a16="http://schemas.microsoft.com/office/drawing/2014/main" id="{2731E807-9A43-6343-983E-3DBEFA7ED00D}"/>
              </a:ext>
            </a:extLst>
          </p:cNvPr>
          <p:cNvSpPr>
            <a:spLocks noGrp="1"/>
          </p:cNvSpPr>
          <p:nvPr>
            <p:ph type="body" sz="half" idx="2"/>
          </p:nvPr>
        </p:nvSpPr>
        <p:spPr/>
        <p:txBody>
          <a:bodyPr>
            <a:normAutofit lnSpcReduction="10000"/>
          </a:bodyPr>
          <a:lstStyle/>
          <a:p>
            <a:pPr marL="285750" indent="-285750">
              <a:buFont typeface="Arial" panose="020B0604020202020204" pitchFamily="34" charset="0"/>
              <a:buChar char="•"/>
            </a:pPr>
            <a:r>
              <a:rPr lang="en-US" sz="2000" dirty="0"/>
              <a:t>Zoom class required for the 1st grading plan and optional for 2</a:t>
            </a:r>
            <a:r>
              <a:rPr lang="en-US" sz="2000" baseline="30000" dirty="0"/>
              <a:t>nd</a:t>
            </a:r>
            <a:r>
              <a:rPr lang="en-US" sz="2000" dirty="0"/>
              <a:t> grading plan</a:t>
            </a:r>
          </a:p>
          <a:p>
            <a:pPr marL="285750" indent="-285750">
              <a:buFont typeface="Arial" panose="020B0604020202020204" pitchFamily="34" charset="0"/>
              <a:buChar char="•"/>
            </a:pPr>
            <a:r>
              <a:rPr lang="en-US" sz="2000" dirty="0"/>
              <a:t>Still no penalties or cutoffs for late work</a:t>
            </a:r>
          </a:p>
          <a:p>
            <a:pPr marL="285750" indent="-285750">
              <a:buFont typeface="Arial" panose="020B0604020202020204" pitchFamily="34" charset="0"/>
              <a:buChar char="•"/>
            </a:pPr>
            <a:r>
              <a:rPr lang="en-US" sz="2000" dirty="0"/>
              <a:t>Still can revise assignments as many times as desired</a:t>
            </a:r>
          </a:p>
          <a:p>
            <a:pPr marL="285750" indent="-285750">
              <a:buFont typeface="Arial" panose="020B0604020202020204" pitchFamily="34" charset="0"/>
              <a:buChar char="•"/>
            </a:pPr>
            <a:r>
              <a:rPr lang="en-US" sz="2000" dirty="0"/>
              <a:t>Synchronous on Tuesdays and asynchronous on Thursdays</a:t>
            </a:r>
          </a:p>
        </p:txBody>
      </p:sp>
    </p:spTree>
    <p:extLst>
      <p:ext uri="{BB962C8B-B14F-4D97-AF65-F5344CB8AC3E}">
        <p14:creationId xmlns:p14="http://schemas.microsoft.com/office/powerpoint/2010/main" val="210374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CEED85-598B-274B-90BA-5EB21D7335BD}"/>
              </a:ext>
            </a:extLst>
          </p:cNvPr>
          <p:cNvSpPr>
            <a:spLocks noGrp="1"/>
          </p:cNvSpPr>
          <p:nvPr>
            <p:ph type="title"/>
          </p:nvPr>
        </p:nvSpPr>
        <p:spPr/>
        <p:txBody>
          <a:bodyPr/>
          <a:lstStyle/>
          <a:p>
            <a:r>
              <a:rPr lang="en-US" dirty="0"/>
              <a:t>Student Choices</a:t>
            </a:r>
          </a:p>
        </p:txBody>
      </p:sp>
      <p:graphicFrame>
        <p:nvGraphicFramePr>
          <p:cNvPr id="14" name="Chart 13">
            <a:extLst>
              <a:ext uri="{FF2B5EF4-FFF2-40B4-BE49-F238E27FC236}">
                <a16:creationId xmlns:a16="http://schemas.microsoft.com/office/drawing/2014/main" id="{FFF96C7A-D747-A546-BE44-1CC0489F41B0}"/>
              </a:ext>
            </a:extLst>
          </p:cNvPr>
          <p:cNvGraphicFramePr>
            <a:graphicFrameLocks/>
          </p:cNvGraphicFramePr>
          <p:nvPr>
            <p:extLst>
              <p:ext uri="{D42A27DB-BD31-4B8C-83A1-F6EECF244321}">
                <p14:modId xmlns:p14="http://schemas.microsoft.com/office/powerpoint/2010/main" val="3876351536"/>
              </p:ext>
            </p:extLst>
          </p:nvPr>
        </p:nvGraphicFramePr>
        <p:xfrm>
          <a:off x="2599081" y="1643450"/>
          <a:ext cx="7372821" cy="4518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362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E7709-E586-FC44-A380-3A99911B61B8}"/>
              </a:ext>
            </a:extLst>
          </p:cNvPr>
          <p:cNvSpPr>
            <a:spLocks noGrp="1"/>
          </p:cNvSpPr>
          <p:nvPr>
            <p:ph type="title"/>
          </p:nvPr>
        </p:nvSpPr>
        <p:spPr/>
        <p:txBody>
          <a:bodyPr>
            <a:normAutofit/>
          </a:bodyPr>
          <a:lstStyle/>
          <a:p>
            <a:r>
              <a:rPr lang="en-US" sz="2400" dirty="0"/>
              <a:t>Additional Pedagogical Supports</a:t>
            </a:r>
          </a:p>
        </p:txBody>
      </p:sp>
      <p:pic>
        <p:nvPicPr>
          <p:cNvPr id="6" name="Content Placeholder 5" descr="Maximum Flexibility Option Required Assignments/Grading:&#10;Review of a Piece of Media (due 2/11) – 5pts, see rubric&#10;Criticism in a non-traditional genre (due 2/18) – 5 pts, see rubric&#10;Academic-style criticism (due 2/25)  5 pts, see rubric&#10;Unit 1 Reflection (due 3/2) 5 pts, completion and thoroughness&#10;Total: 20 pts. Each point is 1% of your final grade.&#10;&#10;Structure and Accountability Option Required Assignments/Grading:&#10;Here is a list of all graded activities for the unit and their point values:&#10;&#10;Close Reading Practice (done in class 2/9) – 2 pts, completion&#10;Annotations on Examples of Reviews (due 2/11)- 2 pts, completion&#10;Review of a Piece of Media (due 2/11) — 5pts, see rubric&#10;After-Class Reflection 1 (due 2/16) – 2pts, completion&#10;Criticism in a non-traditional genre (due 2/18)- 5 pts, see rubric&#10;After-Class Reflection 2 (due 2/23)- 2pts, completion&#10;Academic-style criticism (due 2/25) – 5 pts, see rubric&#10;Unit 1 Reflection (due 3/2)- 5 pts, completion and thoroughness&#10;Total: 28 pts. Each point is .7% of your final grade.">
            <a:extLst>
              <a:ext uri="{FF2B5EF4-FFF2-40B4-BE49-F238E27FC236}">
                <a16:creationId xmlns:a16="http://schemas.microsoft.com/office/drawing/2014/main" id="{DAF2617E-F945-6A40-8154-FD846B5814FB}"/>
              </a:ext>
            </a:extLst>
          </p:cNvPr>
          <p:cNvPicPr>
            <a:picLocks noGrp="1" noChangeAspect="1"/>
          </p:cNvPicPr>
          <p:nvPr>
            <p:ph idx="1"/>
          </p:nvPr>
        </p:nvPicPr>
        <p:blipFill>
          <a:blip r:embed="rId2"/>
          <a:stretch>
            <a:fillRect/>
          </a:stretch>
        </p:blipFill>
        <p:spPr>
          <a:xfrm>
            <a:off x="6323013" y="890963"/>
            <a:ext cx="5181600" cy="4525212"/>
          </a:xfrm>
        </p:spPr>
      </p:pic>
      <p:sp>
        <p:nvSpPr>
          <p:cNvPr id="4" name="Text Placeholder 3">
            <a:extLst>
              <a:ext uri="{FF2B5EF4-FFF2-40B4-BE49-F238E27FC236}">
                <a16:creationId xmlns:a16="http://schemas.microsoft.com/office/drawing/2014/main" id="{17711016-E6C8-684F-8013-0471104A656E}"/>
              </a:ext>
            </a:extLst>
          </p:cNvPr>
          <p:cNvSpPr>
            <a:spLocks noGrp="1"/>
          </p:cNvSpPr>
          <p:nvPr>
            <p:ph type="body" sz="half" idx="2"/>
          </p:nvPr>
        </p:nvSpPr>
        <p:spPr>
          <a:xfrm>
            <a:off x="2589212" y="1598612"/>
            <a:ext cx="3505199" cy="4813299"/>
          </a:xfrm>
        </p:spPr>
        <p:txBody>
          <a:bodyPr>
            <a:normAutofit lnSpcReduction="10000"/>
          </a:bodyPr>
          <a:lstStyle/>
          <a:p>
            <a:pPr marL="285750" indent="-285750">
              <a:buFont typeface="Arial" panose="020B0604020202020204" pitchFamily="34" charset="0"/>
              <a:buChar char="•"/>
            </a:pPr>
            <a:r>
              <a:rPr lang="en-US" sz="1800" dirty="0"/>
              <a:t>Outlines of what assignments will be required for both grading plans posted before each unit</a:t>
            </a:r>
          </a:p>
          <a:p>
            <a:pPr marL="285750" indent="-285750">
              <a:buFont typeface="Arial" panose="020B0604020202020204" pitchFamily="34" charset="0"/>
              <a:buChar char="•"/>
            </a:pPr>
            <a:r>
              <a:rPr lang="en-US" sz="1800" dirty="0"/>
              <a:t>Reflections at the end of each unit ask students to consider:</a:t>
            </a:r>
          </a:p>
          <a:p>
            <a:pPr marL="742950" lvl="1" indent="-285750">
              <a:buFont typeface="Arial" panose="020B0604020202020204" pitchFamily="34" charset="0"/>
              <a:buChar char="•"/>
            </a:pPr>
            <a:r>
              <a:rPr lang="en-US" sz="1600" dirty="0"/>
              <a:t>What they did that helped them succeed in that unit</a:t>
            </a:r>
          </a:p>
          <a:p>
            <a:pPr marL="742950" lvl="1" indent="-285750">
              <a:buFont typeface="Arial" panose="020B0604020202020204" pitchFamily="34" charset="0"/>
              <a:buChar char="•"/>
            </a:pPr>
            <a:r>
              <a:rPr lang="en-US" sz="1600" dirty="0"/>
              <a:t>What they would like to do differently in the next unit</a:t>
            </a:r>
          </a:p>
          <a:p>
            <a:pPr marL="742950" lvl="1" indent="-285750">
              <a:buFont typeface="Arial" panose="020B0604020202020204" pitchFamily="34" charset="0"/>
              <a:buChar char="•"/>
            </a:pPr>
            <a:r>
              <a:rPr lang="en-US" sz="1600" dirty="0"/>
              <a:t>What additional resources or supports they would like</a:t>
            </a:r>
          </a:p>
        </p:txBody>
      </p:sp>
    </p:spTree>
    <p:extLst>
      <p:ext uri="{BB962C8B-B14F-4D97-AF65-F5344CB8AC3E}">
        <p14:creationId xmlns:p14="http://schemas.microsoft.com/office/powerpoint/2010/main" val="1892394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EC88-EB3B-0846-B5DE-1795D46713F4}"/>
              </a:ext>
            </a:extLst>
          </p:cNvPr>
          <p:cNvSpPr>
            <a:spLocks noGrp="1"/>
          </p:cNvSpPr>
          <p:nvPr>
            <p:ph type="title"/>
          </p:nvPr>
        </p:nvSpPr>
        <p:spPr/>
        <p:txBody>
          <a:bodyPr/>
          <a:lstStyle/>
          <a:p>
            <a:r>
              <a:rPr lang="en-US" dirty="0"/>
              <a:t>Comparing Semesters</a:t>
            </a:r>
          </a:p>
        </p:txBody>
      </p:sp>
      <p:sp>
        <p:nvSpPr>
          <p:cNvPr id="3" name="Text Placeholder 2">
            <a:extLst>
              <a:ext uri="{FF2B5EF4-FFF2-40B4-BE49-F238E27FC236}">
                <a16:creationId xmlns:a16="http://schemas.microsoft.com/office/drawing/2014/main" id="{C27B5D22-F9F4-4B49-B599-3FEF941781B2}"/>
              </a:ext>
            </a:extLst>
          </p:cNvPr>
          <p:cNvSpPr>
            <a:spLocks noGrp="1"/>
          </p:cNvSpPr>
          <p:nvPr>
            <p:ph type="body" idx="1"/>
          </p:nvPr>
        </p:nvSpPr>
        <p:spPr/>
        <p:txBody>
          <a:bodyPr/>
          <a:lstStyle/>
          <a:p>
            <a:r>
              <a:rPr lang="en-US" dirty="0"/>
              <a:t>Fall 2020</a:t>
            </a:r>
          </a:p>
        </p:txBody>
      </p:sp>
      <p:sp>
        <p:nvSpPr>
          <p:cNvPr id="5" name="Text Placeholder 4">
            <a:extLst>
              <a:ext uri="{FF2B5EF4-FFF2-40B4-BE49-F238E27FC236}">
                <a16:creationId xmlns:a16="http://schemas.microsoft.com/office/drawing/2014/main" id="{07D36F6C-1765-9C4D-932D-EC10BC278CCF}"/>
              </a:ext>
            </a:extLst>
          </p:cNvPr>
          <p:cNvSpPr>
            <a:spLocks noGrp="1"/>
          </p:cNvSpPr>
          <p:nvPr>
            <p:ph type="body" sz="quarter" idx="3"/>
          </p:nvPr>
        </p:nvSpPr>
        <p:spPr/>
        <p:txBody>
          <a:bodyPr/>
          <a:lstStyle/>
          <a:p>
            <a:r>
              <a:rPr lang="en-US" dirty="0"/>
              <a:t>Spring 2021 (Currently)</a:t>
            </a:r>
          </a:p>
        </p:txBody>
      </p:sp>
      <p:graphicFrame>
        <p:nvGraphicFramePr>
          <p:cNvPr id="12" name="Content Placeholder 11">
            <a:extLst>
              <a:ext uri="{FF2B5EF4-FFF2-40B4-BE49-F238E27FC236}">
                <a16:creationId xmlns:a16="http://schemas.microsoft.com/office/drawing/2014/main" id="{7DCBE228-6498-F046-A322-9D5431E73213}"/>
              </a:ext>
            </a:extLst>
          </p:cNvPr>
          <p:cNvGraphicFramePr>
            <a:graphicFrameLocks noGrp="1"/>
          </p:cNvGraphicFramePr>
          <p:nvPr>
            <p:ph sz="half" idx="2"/>
          </p:nvPr>
        </p:nvGraphicFramePr>
        <p:xfrm>
          <a:off x="2589213" y="2549525"/>
          <a:ext cx="4343400" cy="335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14">
            <a:extLst>
              <a:ext uri="{FF2B5EF4-FFF2-40B4-BE49-F238E27FC236}">
                <a16:creationId xmlns:a16="http://schemas.microsoft.com/office/drawing/2014/main" id="{7E1F01B8-D7D2-E942-88CF-F80F3482F553}"/>
              </a:ext>
            </a:extLst>
          </p:cNvPr>
          <p:cNvGraphicFramePr>
            <a:graphicFrameLocks noGrp="1"/>
          </p:cNvGraphicFramePr>
          <p:nvPr>
            <p:ph sz="quarter" idx="4"/>
            <p:extLst>
              <p:ext uri="{D42A27DB-BD31-4B8C-83A1-F6EECF244321}">
                <p14:modId xmlns:p14="http://schemas.microsoft.com/office/powerpoint/2010/main" val="4254845530"/>
              </p:ext>
            </p:extLst>
          </p:nvPr>
        </p:nvGraphicFramePr>
        <p:xfrm>
          <a:off x="7414054" y="2953265"/>
          <a:ext cx="4092146" cy="29458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7926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B6218-6C24-274B-BE78-1ADE464D70A9}"/>
              </a:ext>
            </a:extLst>
          </p:cNvPr>
          <p:cNvSpPr>
            <a:spLocks noGrp="1"/>
          </p:cNvSpPr>
          <p:nvPr>
            <p:ph type="title"/>
          </p:nvPr>
        </p:nvSpPr>
        <p:spPr/>
        <p:txBody>
          <a:bodyPr/>
          <a:lstStyle/>
          <a:p>
            <a:r>
              <a:rPr lang="en-US" dirty="0"/>
              <a:t>Comparing Grading Plans</a:t>
            </a:r>
          </a:p>
        </p:txBody>
      </p:sp>
      <p:sp>
        <p:nvSpPr>
          <p:cNvPr id="3" name="Content Placeholder 2">
            <a:extLst>
              <a:ext uri="{FF2B5EF4-FFF2-40B4-BE49-F238E27FC236}">
                <a16:creationId xmlns:a16="http://schemas.microsoft.com/office/drawing/2014/main" id="{E671F3DD-9510-764A-A652-3F65B8B54BEF}"/>
              </a:ext>
            </a:extLst>
          </p:cNvPr>
          <p:cNvSpPr>
            <a:spLocks noGrp="1"/>
          </p:cNvSpPr>
          <p:nvPr>
            <p:ph idx="1"/>
          </p:nvPr>
        </p:nvSpPr>
        <p:spPr>
          <a:xfrm>
            <a:off x="2589212" y="1905000"/>
            <a:ext cx="8915400" cy="3777622"/>
          </a:xfrm>
        </p:spPr>
        <p:txBody>
          <a:bodyPr>
            <a:normAutofit/>
          </a:bodyPr>
          <a:lstStyle/>
          <a:p>
            <a:r>
              <a:rPr lang="en-US" sz="3200" dirty="0"/>
              <a:t>Almost everyone (8 students) with a C and below (9 total students) has chosen the Maximum Flexibility Plan for all 3 units</a:t>
            </a:r>
            <a:br>
              <a:rPr lang="en-US" sz="3200" dirty="0"/>
            </a:br>
            <a:endParaRPr lang="en-US" sz="3200" dirty="0"/>
          </a:p>
          <a:p>
            <a:r>
              <a:rPr lang="en-US" sz="3200" dirty="0"/>
              <a:t>BUT, the other 10 students who made the same choices have As and Bs</a:t>
            </a:r>
          </a:p>
        </p:txBody>
      </p:sp>
    </p:spTree>
    <p:extLst>
      <p:ext uri="{BB962C8B-B14F-4D97-AF65-F5344CB8AC3E}">
        <p14:creationId xmlns:p14="http://schemas.microsoft.com/office/powerpoint/2010/main" val="3260239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39DF-3BE8-5449-82EC-9BD4781F488F}"/>
              </a:ext>
            </a:extLst>
          </p:cNvPr>
          <p:cNvSpPr>
            <a:spLocks noGrp="1"/>
          </p:cNvSpPr>
          <p:nvPr>
            <p:ph type="title"/>
          </p:nvPr>
        </p:nvSpPr>
        <p:spPr/>
        <p:txBody>
          <a:bodyPr/>
          <a:lstStyle/>
          <a:p>
            <a:r>
              <a:rPr lang="en-US" dirty="0"/>
              <a:t>Quotes from Students</a:t>
            </a:r>
          </a:p>
        </p:txBody>
      </p:sp>
      <p:sp>
        <p:nvSpPr>
          <p:cNvPr id="3" name="Content Placeholder 2">
            <a:extLst>
              <a:ext uri="{FF2B5EF4-FFF2-40B4-BE49-F238E27FC236}">
                <a16:creationId xmlns:a16="http://schemas.microsoft.com/office/drawing/2014/main" id="{AF80F465-256B-0542-8273-6E9A3A510B24}"/>
              </a:ext>
            </a:extLst>
          </p:cNvPr>
          <p:cNvSpPr>
            <a:spLocks noGrp="1"/>
          </p:cNvSpPr>
          <p:nvPr>
            <p:ph idx="1"/>
          </p:nvPr>
        </p:nvSpPr>
        <p:spPr>
          <a:xfrm>
            <a:off x="1683657" y="1378857"/>
            <a:ext cx="10043885" cy="5297714"/>
          </a:xfrm>
        </p:spPr>
        <p:txBody>
          <a:bodyPr>
            <a:normAutofit lnSpcReduction="10000"/>
          </a:bodyPr>
          <a:lstStyle/>
          <a:p>
            <a:r>
              <a:rPr lang="en-US" sz="2800" dirty="0"/>
              <a:t>“</a:t>
            </a:r>
            <a:r>
              <a:rPr lang="en-US" sz="2400" dirty="0"/>
              <a:t>I think more professors/teachers should use your grading plans… It allows for students to figure out how they work best and how they create the best work possible.”</a:t>
            </a:r>
            <a:r>
              <a:rPr lang="en-US" sz="2800" dirty="0"/>
              <a:t> </a:t>
            </a:r>
          </a:p>
          <a:p>
            <a:r>
              <a:rPr lang="en-US" sz="2400" dirty="0"/>
              <a:t>“The grading plans are good for students and it allows them to be responsible for their own work.”</a:t>
            </a:r>
          </a:p>
          <a:p>
            <a:r>
              <a:rPr lang="en-US" sz="2800" dirty="0"/>
              <a:t>“</a:t>
            </a:r>
            <a:r>
              <a:rPr lang="en-US" sz="2400" dirty="0"/>
              <a:t>The reason I enjoy this is because it allows everyone to make their own decisions for the class because everyone has different situations going on in their life. Other teachers I feel don’t care about what others are experiencing and just teach the class mindlessly which I don’t like”</a:t>
            </a:r>
            <a:endParaRPr lang="en-US" sz="2800" dirty="0"/>
          </a:p>
          <a:p>
            <a:r>
              <a:rPr lang="en-US" sz="2800" dirty="0"/>
              <a:t>“</a:t>
            </a:r>
            <a:r>
              <a:rPr lang="en-US" sz="2400" dirty="0"/>
              <a:t>It is something you should continue doing in future semesters. I feel strong and confident in this class. I am able to focus on my two jobs and school.”</a:t>
            </a:r>
            <a:endParaRPr lang="en-US" sz="2800" dirty="0"/>
          </a:p>
        </p:txBody>
      </p:sp>
    </p:spTree>
    <p:extLst>
      <p:ext uri="{BB962C8B-B14F-4D97-AF65-F5344CB8AC3E}">
        <p14:creationId xmlns:p14="http://schemas.microsoft.com/office/powerpoint/2010/main" val="376503137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{21BDC6AF-4AD7-9141-A3BC-E2A0FD1DC605}tf10001069</Template>
  <TotalTime>922</TotalTime>
  <Words>909</Words>
  <Application>Microsoft Macintosh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Choose Your Own Grading Schema:  An Online Learning Experiment</vt:lpstr>
      <vt:lpstr>Fall 2020</vt:lpstr>
      <vt:lpstr>Quotes from Students</vt:lpstr>
      <vt:lpstr>Spring 2021</vt:lpstr>
      <vt:lpstr>Student Choices</vt:lpstr>
      <vt:lpstr>Additional Pedagogical Supports</vt:lpstr>
      <vt:lpstr>Comparing Semesters</vt:lpstr>
      <vt:lpstr>Comparing Grading Plans</vt:lpstr>
      <vt:lpstr>Quotes from Students</vt:lpstr>
      <vt:lpstr>Quotes from Students (cont.)</vt:lpstr>
      <vt:lpstr>Exceptions</vt:lpstr>
      <vt:lpstr>Reflections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Choose Your Own Grading Schema:  An Online Learning Experiment</dc:title>
  <dc:creator>Olivia A Wood</dc:creator>
  <cp:lastModifiedBy>Olivia A Wood</cp:lastModifiedBy>
  <cp:revision>17</cp:revision>
  <dcterms:created xsi:type="dcterms:W3CDTF">2021-05-06T20:31:56Z</dcterms:created>
  <dcterms:modified xsi:type="dcterms:W3CDTF">2021-05-07T12:00:35Z</dcterms:modified>
</cp:coreProperties>
</file>