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590"/>
  </p:normalViewPr>
  <p:slideViewPr>
    <p:cSldViewPr snapToGrid="0" snapToObjects="1">
      <p:cViewPr varScale="1">
        <p:scale>
          <a:sx n="90" d="100"/>
          <a:sy n="90" d="100"/>
        </p:scale>
        <p:origin x="23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7C328-4188-3A46-B91F-C5C07FD37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 and pansexual </a:t>
            </a:r>
            <a:r>
              <a:rPr lang="en-US" dirty="0" err="1"/>
              <a:t>rhetorics</a:t>
            </a:r>
            <a:r>
              <a:rPr lang="en-US" dirty="0"/>
              <a:t> of identity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DE4F7-04CD-4B45-96CA-F4248EDCBE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Olivia wood</a:t>
            </a:r>
          </a:p>
          <a:p>
            <a:r>
              <a:rPr lang="en-US" dirty="0"/>
              <a:t>CUNY Graduate Center</a:t>
            </a:r>
          </a:p>
          <a:p>
            <a:r>
              <a:rPr lang="en-US" dirty="0"/>
              <a:t>Olivia-a-</a:t>
            </a:r>
            <a:r>
              <a:rPr lang="en-US" dirty="0" err="1"/>
              <a:t>wood.com</a:t>
            </a:r>
            <a:endParaRPr lang="en-US" dirty="0"/>
          </a:p>
          <a:p>
            <a:r>
              <a:rPr lang="en-US" dirty="0"/>
              <a:t>Twitter: @</a:t>
            </a:r>
            <a:r>
              <a:rPr lang="en-US" dirty="0" err="1"/>
              <a:t>bi_rhetorics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4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2D742-236B-724A-92DD-7104B6497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rhetorical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56946-3E18-D740-8B6C-633433B11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664189" cy="393869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Bi/pan people make up about  50% of the LGBTQ community</a:t>
            </a:r>
          </a:p>
          <a:p>
            <a:r>
              <a:rPr lang="en-US" sz="2800" dirty="0"/>
              <a:t>Bi and pan people face higher rates of many negative health and wellbeing outcomes compared to straight people, and often even compared to their gay and lesbian counterparts. </a:t>
            </a:r>
          </a:p>
          <a:p>
            <a:r>
              <a:rPr lang="en-US" sz="2800" dirty="0"/>
              <a:t>The disparity is even worse for bi/pan women and bi/pan people of color.</a:t>
            </a:r>
          </a:p>
          <a:p>
            <a:r>
              <a:rPr lang="en-US" sz="2800" dirty="0"/>
              <a:t>Largely thought to be chain-reactions from the effects of cultural erasure, invisibility, and biphobia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2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C3B6-3AFC-B44A-B067-D5030A00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61103"/>
            <a:ext cx="10131425" cy="1456267"/>
          </a:xfrm>
        </p:spPr>
        <p:txBody>
          <a:bodyPr/>
          <a:lstStyle/>
          <a:p>
            <a:r>
              <a:rPr lang="en-US" dirty="0"/>
              <a:t>What is biphobia?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F1FA1A-D793-F04D-9F63-F124302EF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17370"/>
            <a:ext cx="10131425" cy="4686299"/>
          </a:xfrm>
        </p:spPr>
        <p:txBody>
          <a:bodyPr>
            <a:normAutofit/>
          </a:bodyPr>
          <a:lstStyle/>
          <a:p>
            <a:r>
              <a:rPr lang="en-US" sz="2800" dirty="0"/>
              <a:t>Bi/pan people still experience homophobia</a:t>
            </a:r>
          </a:p>
          <a:p>
            <a:r>
              <a:rPr lang="en-US" sz="2800" dirty="0"/>
              <a:t>Biphobia is another layer of prejudice:</a:t>
            </a:r>
          </a:p>
          <a:p>
            <a:pPr lvl="1"/>
            <a:r>
              <a:rPr lang="en-US" sz="2800" dirty="0"/>
              <a:t>“Bisexuality is just a phase”</a:t>
            </a:r>
          </a:p>
          <a:p>
            <a:pPr lvl="1"/>
            <a:r>
              <a:rPr lang="en-US" sz="2800" dirty="0"/>
              <a:t>“You’re really just (gay/straight)”</a:t>
            </a:r>
          </a:p>
          <a:p>
            <a:pPr lvl="1"/>
            <a:r>
              <a:rPr lang="en-US" sz="2800" dirty="0"/>
              <a:t>”You must want to cheat on your partner”</a:t>
            </a:r>
          </a:p>
          <a:p>
            <a:pPr lvl="1"/>
            <a:r>
              <a:rPr lang="en-US" sz="2800" dirty="0"/>
              <a:t>“Bi people don’t belong at Pride”</a:t>
            </a:r>
          </a:p>
          <a:p>
            <a:pPr lvl="1"/>
            <a:r>
              <a:rPr lang="en-US" sz="2800" dirty="0"/>
              <a:t>“Just pick a side</a:t>
            </a:r>
            <a:r>
              <a:rPr lang="en-US" sz="3000" dirty="0"/>
              <a:t>”</a:t>
            </a:r>
          </a:p>
          <a:p>
            <a:pPr lvl="1"/>
            <a:r>
              <a:rPr lang="en-US" sz="2800" dirty="0"/>
              <a:t>Invisibility and erasure not given to LG people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767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9D8379-1AD3-F047-B71D-BB483E28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66800"/>
            <a:ext cx="10131427" cy="3124199"/>
          </a:xfrm>
        </p:spPr>
        <p:txBody>
          <a:bodyPr>
            <a:normAutofit/>
          </a:bodyPr>
          <a:lstStyle/>
          <a:p>
            <a:r>
              <a:rPr lang="en-US" sz="3600" dirty="0"/>
              <a:t>How do bi and pan people navigate this rhetorical situation? How do they choose to express, hide, and negotiate their identities across various situations?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D94B57-4D81-FF45-B735-5A3BA1B21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My Question</a:t>
            </a:r>
          </a:p>
        </p:txBody>
      </p:sp>
    </p:spTree>
    <p:extLst>
      <p:ext uri="{BB962C8B-B14F-4D97-AF65-F5344CB8AC3E}">
        <p14:creationId xmlns:p14="http://schemas.microsoft.com/office/powerpoint/2010/main" val="238638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64C6-A6B6-E945-A271-F1BECEF0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 (Mine)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BEBCCA-43B1-B942-8CB5-562AB02BA9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1358900" y="2597745"/>
            <a:ext cx="3649663" cy="273724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AD354C-358C-9A4E-A9EA-0DA8AFEBB9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4496" b="6498"/>
          <a:stretch/>
        </p:blipFill>
        <p:spPr>
          <a:xfrm>
            <a:off x="6613692" y="1585914"/>
            <a:ext cx="3316121" cy="4659976"/>
          </a:xfrm>
        </p:spPr>
      </p:pic>
    </p:spTree>
    <p:extLst>
      <p:ext uri="{BB962C8B-B14F-4D97-AF65-F5344CB8AC3E}">
        <p14:creationId xmlns:p14="http://schemas.microsoft.com/office/powerpoint/2010/main" val="96361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FAC6-A7B4-0446-91D0-0DBF7614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examples (Trends)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798BBB-7C9D-1241-A2CB-0D7DEC7DE2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5667" y="2370667"/>
            <a:ext cx="3780633" cy="304059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D365E-EEF6-0A48-A043-B1DD8C478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6389" y="2065867"/>
            <a:ext cx="5410837" cy="3642360"/>
          </a:xfrm>
        </p:spPr>
        <p:txBody>
          <a:bodyPr>
            <a:normAutofit/>
          </a:bodyPr>
          <a:lstStyle/>
          <a:p>
            <a:r>
              <a:rPr lang="en-US" sz="3200" dirty="0"/>
              <a:t>Fanfiction, </a:t>
            </a:r>
            <a:r>
              <a:rPr lang="en-US" sz="3200" dirty="0" err="1"/>
              <a:t>headcanons</a:t>
            </a:r>
            <a:endParaRPr lang="en-US" sz="3200" dirty="0"/>
          </a:p>
          <a:p>
            <a:r>
              <a:rPr lang="en-US" sz="3200" dirty="0"/>
              <a:t>Memes</a:t>
            </a:r>
          </a:p>
          <a:p>
            <a:r>
              <a:rPr lang="en-US" sz="3200" dirty="0"/>
              <a:t>#</a:t>
            </a:r>
            <a:r>
              <a:rPr lang="en-US" sz="3200" dirty="0" err="1"/>
              <a:t>StillBisexual</a:t>
            </a:r>
            <a:r>
              <a:rPr lang="en-US" sz="3200" dirty="0"/>
              <a:t> (and other #s)</a:t>
            </a:r>
          </a:p>
          <a:p>
            <a:r>
              <a:rPr lang="en-US" sz="3200" dirty="0"/>
              <a:t>Gender-ambiguous language</a:t>
            </a:r>
          </a:p>
        </p:txBody>
      </p:sp>
    </p:spTree>
    <p:extLst>
      <p:ext uri="{BB962C8B-B14F-4D97-AF65-F5344CB8AC3E}">
        <p14:creationId xmlns:p14="http://schemas.microsoft.com/office/powerpoint/2010/main" val="22870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AAC42-01DB-A440-A27F-80DC3215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examples (others)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1A2AA-D3EB-A44D-BA5E-CC18827AE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One person alternates which side of the table he sits on during a weekly seminar so people don’t “pin him down to one side”</a:t>
            </a:r>
          </a:p>
          <a:p>
            <a:r>
              <a:rPr lang="en-US" sz="3200" dirty="0"/>
              <a:t>“[I want people to know I’m bi, but more importantly] I never want people to assume I’m straight”</a:t>
            </a:r>
          </a:p>
        </p:txBody>
      </p:sp>
    </p:spTree>
    <p:extLst>
      <p:ext uri="{BB962C8B-B14F-4D97-AF65-F5344CB8AC3E}">
        <p14:creationId xmlns:p14="http://schemas.microsoft.com/office/powerpoint/2010/main" val="152569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A8B6-089F-1C40-B98F-050F864F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I would like feedback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E4640-EE55-C241-9D0B-A0101340B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79177"/>
            <a:ext cx="10131425" cy="4235873"/>
          </a:xfrm>
        </p:spPr>
        <p:txBody>
          <a:bodyPr>
            <a:normAutofit/>
          </a:bodyPr>
          <a:lstStyle/>
          <a:p>
            <a:r>
              <a:rPr lang="en-US" sz="3200" dirty="0"/>
              <a:t>What seems like a scope that is both interesting and manageable?</a:t>
            </a:r>
          </a:p>
          <a:p>
            <a:r>
              <a:rPr lang="en-US" sz="3200" dirty="0"/>
              <a:t>Methods?</a:t>
            </a:r>
          </a:p>
          <a:p>
            <a:pPr lvl="1"/>
            <a:r>
              <a:rPr lang="en-US" sz="3000" dirty="0"/>
              <a:t>Ethnography of a particular group?</a:t>
            </a:r>
          </a:p>
          <a:p>
            <a:pPr lvl="1"/>
            <a:r>
              <a:rPr lang="en-US" sz="3000" dirty="0"/>
              <a:t>Digital focus? (maybe a particular hashtag?)</a:t>
            </a:r>
          </a:p>
          <a:p>
            <a:pPr lvl="1"/>
            <a:r>
              <a:rPr lang="en-US" sz="3000" dirty="0"/>
              <a:t>Online survey with </a:t>
            </a:r>
            <a:r>
              <a:rPr lang="en-US" sz="3000" dirty="0" err="1"/>
              <a:t>followup</a:t>
            </a:r>
            <a:r>
              <a:rPr lang="en-US" sz="3000" dirty="0"/>
              <a:t>? </a:t>
            </a:r>
          </a:p>
          <a:p>
            <a:pPr lvl="1"/>
            <a:r>
              <a:rPr lang="en-US" sz="3000" dirty="0"/>
              <a:t>If a mix, a different method per chapter?</a:t>
            </a:r>
          </a:p>
        </p:txBody>
      </p:sp>
    </p:spTree>
    <p:extLst>
      <p:ext uri="{BB962C8B-B14F-4D97-AF65-F5344CB8AC3E}">
        <p14:creationId xmlns:p14="http://schemas.microsoft.com/office/powerpoint/2010/main" val="2644758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86</TotalTime>
  <Words>325</Words>
  <Application>Microsoft Macintosh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Bi and pansexual rhetorics of identity</vt:lpstr>
      <vt:lpstr>The rhetorical situation</vt:lpstr>
      <vt:lpstr>What is biphobia?</vt:lpstr>
      <vt:lpstr>How do bi and pan people navigate this rhetorical situation? How do they choose to express, hide, and negotiate their identities across various situations?</vt:lpstr>
      <vt:lpstr>Some examples (Mine)</vt:lpstr>
      <vt:lpstr>Some more examples (Trends)</vt:lpstr>
      <vt:lpstr>Some more examples (others)</vt:lpstr>
      <vt:lpstr>Areas I would like feedback 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 and pansexual rhetorics of identity</dc:title>
  <dc:creator>Olivia A Wood</dc:creator>
  <cp:lastModifiedBy>Olivia A Wood</cp:lastModifiedBy>
  <cp:revision>9</cp:revision>
  <dcterms:created xsi:type="dcterms:W3CDTF">2019-11-14T03:23:38Z</dcterms:created>
  <dcterms:modified xsi:type="dcterms:W3CDTF">2019-11-15T02:44:04Z</dcterms:modified>
</cp:coreProperties>
</file>